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59" r:id="rId4"/>
    <p:sldId id="286" r:id="rId5"/>
    <p:sldId id="269" r:id="rId6"/>
    <p:sldId id="267" r:id="rId7"/>
    <p:sldId id="270" r:id="rId8"/>
    <p:sldId id="271" r:id="rId9"/>
    <p:sldId id="273" r:id="rId10"/>
    <p:sldId id="277" r:id="rId11"/>
    <p:sldId id="257" r:id="rId12"/>
    <p:sldId id="258" r:id="rId13"/>
    <p:sldId id="261" r:id="rId14"/>
    <p:sldId id="260" r:id="rId15"/>
    <p:sldId id="262" r:id="rId16"/>
    <p:sldId id="265" r:id="rId17"/>
    <p:sldId id="288" r:id="rId18"/>
    <p:sldId id="281" r:id="rId19"/>
    <p:sldId id="275" r:id="rId20"/>
    <p:sldId id="274" r:id="rId21"/>
    <p:sldId id="278" r:id="rId22"/>
    <p:sldId id="280" r:id="rId23"/>
    <p:sldId id="284" r:id="rId24"/>
    <p:sldId id="26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3300"/>
    <a:srgbClr val="800000"/>
    <a:srgbClr val="CC9900"/>
    <a:srgbClr val="0066CC"/>
    <a:srgbClr val="CC6600"/>
    <a:srgbClr val="99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753D4-EB08-45E9-BAC5-D6D61E6B77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004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AB0983-41FA-416A-9006-1AD8DCE4EE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15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A06C6-28A5-42DA-A76B-FC6FFC7221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506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BCFED-4028-4931-9232-1609135FFE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29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18F3A-04B5-49A3-B9F0-8BC0D59250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78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E9C39-345B-4D90-B4A6-4CC0D2F9B6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28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E4BCA-C5D2-4FBC-857C-DC4424ECD3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006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0B191-2450-4C57-AF1C-EBCADBA127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64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E5B25-D7B1-4B34-9EC0-87FC4C5B35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1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F378F-FD92-4A77-A84E-B14ECC29E7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6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DB352-EBA6-443E-9004-DC03E46A8C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2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24F05E-33F5-43D2-AF34-896BBA1F73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kb_Opera_T.jpg?uselang=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438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_actual_6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5908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image3716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533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1219200" y="1295400"/>
            <a:ext cx="67056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99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Екатеринбургский</a:t>
            </a:r>
          </a:p>
          <a:p>
            <a:pPr algn="ctr"/>
            <a:r>
              <a:rPr lang="ru-RU" sz="3600" kern="10">
                <a:solidFill>
                  <a:srgbClr val="99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государственный академический</a:t>
            </a:r>
          </a:p>
          <a:p>
            <a:pPr algn="ctr"/>
            <a:r>
              <a:rPr lang="ru-RU" sz="3600" kern="10">
                <a:solidFill>
                  <a:srgbClr val="99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театра оперы и балета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5715000" y="43434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CC6600"/>
                </a:solidFill>
                <a:latin typeface="Bodoni MT Condensed" panose="02070606080606020203" pitchFamily="18" charset="0"/>
              </a:rPr>
              <a:t>ИИЦ - Научная библиотека</a:t>
            </a:r>
          </a:p>
          <a:p>
            <a:pPr algn="ctr" eaLnBrk="1" hangingPunct="1"/>
            <a:r>
              <a:rPr lang="ru-RU" altLang="ru-RU" sz="2000" b="1">
                <a:solidFill>
                  <a:srgbClr val="CC6600"/>
                </a:solidFill>
                <a:latin typeface="Bodoni MT Condensed" panose="02070606080606020203" pitchFamily="18" charset="0"/>
              </a:rPr>
              <a:t> представляет</a:t>
            </a:r>
          </a:p>
          <a:p>
            <a:pPr algn="ctr" eaLnBrk="1" hangingPunct="1"/>
            <a:r>
              <a:rPr lang="ru-RU" altLang="ru-RU" sz="2000" b="1">
                <a:solidFill>
                  <a:srgbClr val="CC6600"/>
                </a:solidFill>
                <a:latin typeface="Bodoni MT Condensed" panose="02070606080606020203" pitchFamily="18" charset="0"/>
              </a:rPr>
              <a:t>виртуальную выставку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_newstape_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0269">
            <a:off x="304800" y="3657600"/>
            <a:ext cx="4419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l_201012161502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3276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_announcements_5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9624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438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ost-6-12897584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58674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shapka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2450"/>
            <a:ext cx="2667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447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Прикрепленно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7432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228600" y="381000"/>
            <a:ext cx="8369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CC6600"/>
                </a:solidFill>
              </a:rPr>
              <a:t>    У театра сложились культурные связи и творческие         контакты с Италией, Германией, США, Англией, Кореей.                                        На его сцене часто выступают именитые гастролеры,  проходят международные музыкальные фестивали.</a:t>
            </a:r>
          </a:p>
        </p:txBody>
      </p:sp>
      <p:pic>
        <p:nvPicPr>
          <p:cNvPr id="12295" name="Picture 11" descr="_photocat_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28194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SC006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050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_photocat_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2836">
            <a:off x="436563" y="517525"/>
            <a:ext cx="4191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1371600"/>
          </a:xfrm>
        </p:spPr>
        <p:txBody>
          <a:bodyPr/>
          <a:lstStyle/>
          <a:p>
            <a:pPr algn="l" eaLnBrk="1" hangingPunct="1"/>
            <a:r>
              <a:rPr lang="ru-RU" altLang="ru-RU" sz="1800" b="1" smtClean="0">
                <a:solidFill>
                  <a:srgbClr val="CC6600"/>
                </a:solidFill>
              </a:rPr>
              <a:t>  Сегодня Екатеринбургский государственный академический театр оперы и балета радует премьерами и зрителей, и театральных критиков. Юбилейный сотый театральный сезон 2011-1012 года был отмечен первой в биографии театра «Золотой Маской». </a:t>
            </a:r>
          </a:p>
        </p:txBody>
      </p:sp>
      <p:pic>
        <p:nvPicPr>
          <p:cNvPr id="14339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52600"/>
            <a:ext cx="16002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_banners_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527685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Прикрепленно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590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_photocat_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37909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8001000" cy="2514600"/>
          </a:xfrm>
        </p:spPr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CC6600"/>
                </a:solidFill>
              </a:rPr>
              <a:t>  Во все времена здесь работали выдающиеся мастера.                                      В Екатеринбурге начинали свой творческий путь певцы Сергей Лемешев, Иван Козловский, Ирина Архипова, Борис Штоколов, Юрий Гуляев, дирижёр Арий Пазовский, режиссёры Владимир Лосский и Леонид Баратов, артисты балета Нина Млодзинская, Владимир Преображенский, Александр Томский, Нина Меновщикова. </a:t>
            </a:r>
          </a:p>
        </p:txBody>
      </p:sp>
      <p:pic>
        <p:nvPicPr>
          <p:cNvPr id="15363" name="Picture 8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81050" y="381000"/>
            <a:ext cx="680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800000"/>
                </a:solidFill>
              </a:rPr>
              <a:t>Выдающиеся мастера </a:t>
            </a:r>
          </a:p>
          <a:p>
            <a:pPr algn="ctr" eaLnBrk="1" hangingPunct="1"/>
            <a:r>
              <a:rPr lang="ru-RU" altLang="ru-RU" sz="2400" b="1">
                <a:solidFill>
                  <a:srgbClr val="800000"/>
                </a:solidFill>
              </a:rPr>
              <a:t>в Екатеринбургском театре оперы и балета</a:t>
            </a:r>
          </a:p>
        </p:txBody>
      </p:sp>
      <p:pic>
        <p:nvPicPr>
          <p:cNvPr id="15365" name="Picture 11" descr="05-25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23622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 descr="52921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3907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44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410200"/>
            <a:ext cx="8382000" cy="944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800000"/>
                </a:solidFill>
              </a:rPr>
              <a:t>     Свердловский государственный театр оперы и балета       им. А. В. Луначарского : 50 лет [Текст] / М. : Лето, 1962. - 42 с. </a:t>
            </a:r>
          </a:p>
        </p:txBody>
      </p:sp>
      <p:pic>
        <p:nvPicPr>
          <p:cNvPr id="16387" name="Picture 4" descr="_actual_6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7"/>
          <a:stretch>
            <a:fillRect/>
          </a:stretch>
        </p:blipFill>
        <p:spPr bwMode="auto">
          <a:xfrm>
            <a:off x="1447800" y="381000"/>
            <a:ext cx="75438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82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can10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2320925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0"/>
            <a:ext cx="8229600" cy="9144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800000"/>
                </a:solidFill>
              </a:rPr>
              <a:t>Курлапов Н. И. Созвездие мастеров екатеринбургской оперы [Текст] / Н. И. Курлапов. - Екатеринбург : Дорога, 1999. - 105 с. </a:t>
            </a:r>
          </a:p>
        </p:txBody>
      </p:sp>
      <p:pic>
        <p:nvPicPr>
          <p:cNvPr id="17411" name="Picture 5" descr="_actual_6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7"/>
          <a:stretch>
            <a:fillRect/>
          </a:stretch>
        </p:blipFill>
        <p:spPr bwMode="auto">
          <a:xfrm>
            <a:off x="1371600" y="533400"/>
            <a:ext cx="75438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82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Scan10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6701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0540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800000"/>
                </a:solidFill>
              </a:rPr>
              <a:t>Лемешев С. Я., Грошева Е. А. Статьи. Воспоминания. Письма [Текст</a:t>
            </a:r>
            <a:r>
              <a:rPr lang="ru-RU" altLang="ru-RU" sz="2000" b="1" u="sng" smtClean="0">
                <a:solidFill>
                  <a:srgbClr val="800000"/>
                </a:solidFill>
              </a:rPr>
              <a:t>] </a:t>
            </a:r>
            <a:r>
              <a:rPr lang="ru-RU" altLang="ru-RU" sz="2000" b="1" smtClean="0">
                <a:solidFill>
                  <a:srgbClr val="800000"/>
                </a:solidFill>
              </a:rPr>
              <a:t>/ С. Я. Лемешев ; сост. и ред. Е. А. Грошевой. - М. : Совет. композитор, 1987. - 400 с. </a:t>
            </a:r>
          </a:p>
        </p:txBody>
      </p:sp>
      <p:pic>
        <p:nvPicPr>
          <p:cNvPr id="18435" name="Picture 5" descr="_actual_6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7"/>
          <a:stretch>
            <a:fillRect/>
          </a:stretch>
        </p:blipFill>
        <p:spPr bwMode="auto">
          <a:xfrm>
            <a:off x="2209800" y="304800"/>
            <a:ext cx="6248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82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Scan10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26924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7f9920232b97104639d7647237fe6a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1765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0540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800000"/>
                </a:solidFill>
              </a:rPr>
              <a:t>Козловский И. С. Кострова Г.С. Музыка - радость и боль моя : Воспоминания, письма, ст., интервью / И.С.Козловский;                              Ред.-сост. Г.С.Кострова. - М. : ОЛМА-ПРЕСС Звездный мир, 2003. - 383с.,32 л.фот. </a:t>
            </a:r>
          </a:p>
        </p:txBody>
      </p:sp>
      <p:pic>
        <p:nvPicPr>
          <p:cNvPr id="19459" name="Picture 4" descr="_actual_6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7"/>
          <a:stretch>
            <a:fillRect/>
          </a:stretch>
        </p:blipFill>
        <p:spPr bwMode="auto">
          <a:xfrm>
            <a:off x="1981200" y="228600"/>
            <a:ext cx="67818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2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Scan10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357438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800000"/>
                </a:solidFill>
              </a:rPr>
              <a:t>Коннов А. П. Борис Штоколов [Текст] : творч. Портрет /                            А. Коннов. - М. : Музыка, 1987. - 32 с. </a:t>
            </a:r>
          </a:p>
        </p:txBody>
      </p:sp>
      <p:pic>
        <p:nvPicPr>
          <p:cNvPr id="20483" name="Picture 4" descr="_actual_6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7"/>
          <a:stretch>
            <a:fillRect/>
          </a:stretch>
        </p:blipFill>
        <p:spPr bwMode="auto">
          <a:xfrm>
            <a:off x="1752600" y="228600"/>
            <a:ext cx="71628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2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Scan10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4987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181600" cy="6858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990000"/>
                </a:solidFill>
              </a:rPr>
              <a:t>История театра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686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CC6600"/>
                </a:solidFill>
              </a:rPr>
              <a:t>         Театр оперы и балета в Екатеринбурге - один из старейших в России. Свой первый сезон он открыл в 1912 году.</a:t>
            </a:r>
            <a:br>
              <a:rPr lang="ru-RU" altLang="ru-RU" sz="2000" b="1" smtClean="0">
                <a:solidFill>
                  <a:srgbClr val="CC6600"/>
                </a:solidFill>
              </a:rPr>
            </a:br>
            <a:r>
              <a:rPr lang="ru-RU" altLang="ru-RU" sz="2000" b="1" smtClean="0">
                <a:solidFill>
                  <a:srgbClr val="CC6600"/>
                </a:solidFill>
              </a:rPr>
              <a:t>На Дровяной площади (сейчас Площадь Парижской коммуны) было построено здание Нового городского театра (зрительный зал на 1200 мест) на месте деревянного цирка.                           Городской театр (во времена СССР — Академический театр оперы и балета им. А. В. Луначарского) построен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CC6600"/>
                </a:solidFill>
              </a:rPr>
              <a:t>     на народные деньги по проекту  архитектора В. Н. Семёнова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CC6600"/>
                </a:solidFill>
              </a:rPr>
              <a:t>     по типу известных Венского и Одесского оперных театров.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CC6600"/>
                </a:solidFill>
              </a:rPr>
              <a:t>     Театр открылся оперой М. И. Глинки «Жизнь за царя».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CC6600"/>
                </a:solidFill>
              </a:rPr>
              <a:t>     Постановкой «Волшебной флейты» Р. Дриго в 1914 г.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CC6600"/>
                </a:solidFill>
              </a:rPr>
              <a:t>     началась летопись балета.</a:t>
            </a:r>
          </a:p>
        </p:txBody>
      </p:sp>
      <p:pic>
        <p:nvPicPr>
          <p:cNvPr id="3076" name="Picture 5" descr="Ekat_op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44958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953000" y="6491288"/>
            <a:ext cx="3789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6600"/>
                </a:solidFill>
              </a:rPr>
              <a:t>Театр оперы и балета в 1930-х гг.</a:t>
            </a:r>
          </a:p>
        </p:txBody>
      </p:sp>
      <p:pic>
        <p:nvPicPr>
          <p:cNvPr id="3078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71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152400" y="4568825"/>
            <a:ext cx="4648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0000"/>
                </a:solidFill>
              </a:rPr>
              <a:t> Для провинциального Екатеринбурга, </a:t>
            </a:r>
          </a:p>
          <a:p>
            <a:pPr eaLnBrk="1" hangingPunct="1"/>
            <a:r>
              <a:rPr lang="ru-RU" altLang="ru-RU" b="1">
                <a:solidFill>
                  <a:srgbClr val="990000"/>
                </a:solidFill>
              </a:rPr>
              <a:t>где не было ни одного профессионального музыкального учреждения, создание оперного театра было знаменательным </a:t>
            </a:r>
          </a:p>
          <a:p>
            <a:pPr eaLnBrk="1" hangingPunct="1"/>
            <a:r>
              <a:rPr lang="ru-RU" altLang="ru-RU" b="1">
                <a:solidFill>
                  <a:srgbClr val="990000"/>
                </a:solidFill>
              </a:rPr>
              <a:t>событием. </a:t>
            </a:r>
          </a:p>
          <a:p>
            <a:pPr eaLnBrk="1" hangingPunct="1"/>
            <a:endParaRPr lang="ru-RU" altLang="ru-RU" b="1">
              <a:solidFill>
                <a:srgbClr val="990000"/>
              </a:solidFill>
            </a:endParaRPr>
          </a:p>
          <a:p>
            <a:pPr eaLnBrk="1" hangingPunct="1"/>
            <a:r>
              <a:rPr lang="ru-RU" altLang="ru-RU" b="1">
                <a:solidFill>
                  <a:srgbClr val="99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6781800" cy="1143000"/>
          </a:xfrm>
        </p:spPr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800000"/>
                </a:solidFill>
              </a:rPr>
              <a:t> Все о балете [Текст] : словарь-справочник / </a:t>
            </a:r>
            <a:br>
              <a:rPr lang="ru-RU" altLang="ru-RU" sz="2000" b="1" smtClean="0">
                <a:solidFill>
                  <a:srgbClr val="800000"/>
                </a:solidFill>
              </a:rPr>
            </a:br>
            <a:r>
              <a:rPr lang="ru-RU" altLang="ru-RU" sz="2000" b="1" smtClean="0">
                <a:solidFill>
                  <a:srgbClr val="800000"/>
                </a:solidFill>
              </a:rPr>
              <a:t>сост. Е. Я. Суриц ; под ред. Ю. И. Слонимского. - М.; Л. : Музыка, 1966. - 456 с. </a:t>
            </a:r>
          </a:p>
        </p:txBody>
      </p:sp>
      <p:pic>
        <p:nvPicPr>
          <p:cNvPr id="21507" name="Picture 6" descr="Scan1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777">
            <a:off x="228600" y="457200"/>
            <a:ext cx="18113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Scan1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574">
            <a:off x="228600" y="3581400"/>
            <a:ext cx="195421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1981200" y="2743200"/>
            <a:ext cx="716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800000"/>
                </a:solidFill>
              </a:rPr>
              <a:t>Гозенпуд А. А. Русский советский оперный театр (1917-1941)  [Текст] : очерк истории / А. Гозенпуд ;   Ленингр. гос. ин-т театра, музыки и кинематографии.  Л. : Музыка, 1963. - 368 с. </a:t>
            </a:r>
          </a:p>
        </p:txBody>
      </p:sp>
      <p:pic>
        <p:nvPicPr>
          <p:cNvPr id="21510" name="Picture 10" descr="shapka-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44196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6705600" cy="1143000"/>
          </a:xfrm>
        </p:spPr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800000"/>
                </a:solidFill>
              </a:rPr>
              <a:t>Лебедев Д. Н. Мастера русской оперной сцены </a:t>
            </a:r>
            <a:br>
              <a:rPr lang="ru-RU" altLang="ru-RU" sz="2000" b="1" smtClean="0">
                <a:solidFill>
                  <a:srgbClr val="800000"/>
                </a:solidFill>
              </a:rPr>
            </a:br>
            <a:r>
              <a:rPr lang="ru-RU" altLang="ru-RU" sz="2000" b="1" smtClean="0">
                <a:solidFill>
                  <a:srgbClr val="800000"/>
                </a:solidFill>
              </a:rPr>
              <a:t>[Текст] / Д. Лебедев. - Л. : Музыка, 1973. - 120 с. </a:t>
            </a:r>
          </a:p>
        </p:txBody>
      </p:sp>
      <p:pic>
        <p:nvPicPr>
          <p:cNvPr id="22531" name="Picture 7" descr="Scan1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931">
            <a:off x="228600" y="381000"/>
            <a:ext cx="18192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Scan10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228917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2667000" y="24384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800000"/>
                </a:solidFill>
              </a:rPr>
              <a:t>Асафьев Б. В. Об опере [Текст] : избр. ст. / Б. В. Асафьев. - Л. : Музыка, 1985. - 344 с. </a:t>
            </a:r>
          </a:p>
        </p:txBody>
      </p:sp>
      <p:pic>
        <p:nvPicPr>
          <p:cNvPr id="22534" name="Picture 11" descr="post-6-12897588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2672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477000" cy="1371600"/>
          </a:xfrm>
        </p:spPr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800000"/>
                </a:solidFill>
              </a:rPr>
              <a:t>Ярустовский Б. М. Очерки по драматургии оперы XX века [Текст] / Б. Ярустовский. - М. : Музыка </a:t>
            </a:r>
            <a:br>
              <a:rPr lang="ru-RU" altLang="ru-RU" sz="2000" b="1" smtClean="0">
                <a:solidFill>
                  <a:srgbClr val="800000"/>
                </a:solidFill>
              </a:rPr>
            </a:br>
            <a:r>
              <a:rPr lang="ru-RU" altLang="ru-RU" sz="2000" b="1" smtClean="0">
                <a:solidFill>
                  <a:srgbClr val="800000"/>
                </a:solidFill>
              </a:rPr>
              <a:t>Кн. 2 .- 1978 .- 264 с. </a:t>
            </a:r>
          </a:p>
        </p:txBody>
      </p:sp>
      <p:pic>
        <p:nvPicPr>
          <p:cNvPr id="23555" name="Picture 7" descr="Scan1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3368">
            <a:off x="304800" y="304800"/>
            <a:ext cx="205898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Scan10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20875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2286000" y="28194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800000"/>
                </a:solidFill>
              </a:rPr>
              <a:t>Красовская В. М. История русского балета [Текст] : [учеб. пособие для вузов] / В. М. Красовская. - СПб. [ и др.] : Лань: Планета Музыки, 2008. - 288 с. </a:t>
            </a:r>
          </a:p>
        </p:txBody>
      </p:sp>
      <p:pic>
        <p:nvPicPr>
          <p:cNvPr id="23558" name="Picture 10" descr="0_2e57_1af5e40c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5052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33400"/>
            <a:ext cx="7696200" cy="1143000"/>
          </a:xfrm>
        </p:spPr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800000"/>
                </a:solidFill>
              </a:rPr>
              <a:t>Русский балет : Энцикл. / Редкол.: Е.П.Белова,Г.Н.Добровольская,В.М.Красовская. – </a:t>
            </a:r>
            <a:br>
              <a:rPr lang="ru-RU" altLang="ru-RU" sz="2000" b="1" smtClean="0">
                <a:solidFill>
                  <a:srgbClr val="800000"/>
                </a:solidFill>
              </a:rPr>
            </a:br>
            <a:r>
              <a:rPr lang="ru-RU" altLang="ru-RU" sz="2000" b="1" smtClean="0">
                <a:solidFill>
                  <a:srgbClr val="800000"/>
                </a:solidFill>
              </a:rPr>
              <a:t>М. : Большая Рос.Энцикл.:Согласие, 1997. - 632с. </a:t>
            </a:r>
          </a:p>
        </p:txBody>
      </p:sp>
      <p:pic>
        <p:nvPicPr>
          <p:cNvPr id="24579" name="Picture 5" descr="Scan1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2656">
            <a:off x="228600" y="762000"/>
            <a:ext cx="21796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0_54da4_9226b3ed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525780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2386">
            <a:off x="228600" y="43434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57200" y="5105400"/>
            <a:ext cx="8382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993300"/>
                </a:solidFill>
              </a:rPr>
              <a:t>Официальный сайт Екатеринбургского государственного академического театра оперы и балета – </a:t>
            </a:r>
            <a:r>
              <a:rPr lang="ru-RU" altLang="ru-RU" sz="2000" b="1">
                <a:solidFill>
                  <a:srgbClr val="800000"/>
                </a:solidFill>
              </a:rPr>
              <a:t>http://www.uralopera.ru/ </a:t>
            </a:r>
          </a:p>
          <a:p>
            <a:pPr eaLnBrk="1" hangingPunct="1"/>
            <a:endParaRPr lang="ru-RU" altLang="ru-RU" sz="2000" b="1">
              <a:solidFill>
                <a:srgbClr val="993300"/>
              </a:solidFill>
            </a:endParaRPr>
          </a:p>
          <a:p>
            <a:pPr eaLnBrk="1" hangingPunct="1"/>
            <a:r>
              <a:rPr lang="ru-RU" altLang="ru-RU" sz="2000" b="1">
                <a:solidFill>
                  <a:srgbClr val="993300"/>
                </a:solidFill>
              </a:rPr>
              <a:t>Фотогалерея –  </a:t>
            </a:r>
            <a:r>
              <a:rPr lang="ru-RU" altLang="ru-RU" sz="2000" b="1">
                <a:solidFill>
                  <a:srgbClr val="800000"/>
                </a:solidFill>
              </a:rPr>
              <a:t>http://www.uralopera.ru/about/gallery/</a:t>
            </a:r>
          </a:p>
          <a:p>
            <a:endParaRPr lang="ru-RU" altLang="ru-RU" sz="2000" b="1">
              <a:solidFill>
                <a:srgbClr val="800000"/>
              </a:solidFill>
            </a:endParaRPr>
          </a:p>
        </p:txBody>
      </p:sp>
      <p:pic>
        <p:nvPicPr>
          <p:cNvPr id="25603" name="Picture 7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82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 descr="o_d45faf83483d75f2288b5a2d4b56d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609600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67818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CC6600"/>
                </a:solidFill>
              </a:rPr>
              <a:t>        Начиная с середины 20-х годов,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CC6600"/>
                </a:solidFill>
              </a:rPr>
              <a:t>     Свердловский оперный театр приобретает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>
                <a:solidFill>
                  <a:srgbClr val="CC6600"/>
                </a:solidFill>
              </a:rPr>
              <a:t>     известность и славу одного из лучших в стране, прежде всего благодаря постоянному присутствию в труппе талантливых музыкантов и исполнителей. В 1966 году театр получил звание «академический» - своеобразный театральный советский «знак качества». </a:t>
            </a:r>
            <a:br>
              <a:rPr lang="ru-RU" altLang="ru-RU" sz="2000" b="1" smtClean="0">
                <a:solidFill>
                  <a:srgbClr val="CC6600"/>
                </a:solidFill>
              </a:rPr>
            </a:br>
            <a:r>
              <a:rPr lang="ru-RU" altLang="ru-RU" sz="2000" b="1" smtClean="0">
                <a:solidFill>
                  <a:srgbClr val="CC6600"/>
                </a:solidFill>
              </a:rPr>
              <a:t/>
            </a:r>
            <a:br>
              <a:rPr lang="ru-RU" altLang="ru-RU" sz="2000" b="1" smtClean="0">
                <a:solidFill>
                  <a:srgbClr val="CC6600"/>
                </a:solidFill>
              </a:rPr>
            </a:br>
            <a:r>
              <a:rPr lang="ru-RU" altLang="ru-RU" sz="2000" b="1" smtClean="0">
                <a:solidFill>
                  <a:srgbClr val="CC6600"/>
                </a:solidFill>
              </a:rPr>
              <a:t/>
            </a:r>
            <a:br>
              <a:rPr lang="ru-RU" altLang="ru-RU" sz="2000" b="1" smtClean="0">
                <a:solidFill>
                  <a:srgbClr val="CC6600"/>
                </a:solidFill>
              </a:rPr>
            </a:br>
            <a:endParaRPr lang="ru-RU" altLang="ru-RU" sz="2000" b="1" smtClean="0">
              <a:solidFill>
                <a:srgbClr val="CC6600"/>
              </a:solidFill>
            </a:endParaRPr>
          </a:p>
        </p:txBody>
      </p:sp>
      <p:pic>
        <p:nvPicPr>
          <p:cNvPr id="4099" name="Picture 9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050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250px-Ekaterinbou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3340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5"/>
          <p:cNvSpPr>
            <a:spLocks noChangeArrowheads="1"/>
          </p:cNvSpPr>
          <p:nvPr/>
        </p:nvSpPr>
        <p:spPr bwMode="auto">
          <a:xfrm>
            <a:off x="2514600" y="6491288"/>
            <a:ext cx="3916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6600"/>
                </a:solidFill>
              </a:rPr>
              <a:t>Театр оперы и балета в 1990-х г.г.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95800"/>
            <a:ext cx="8534400" cy="2209800"/>
          </a:xfrm>
        </p:spPr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CC6600"/>
                </a:solidFill>
              </a:rPr>
              <a:t>   В 2012 году Екатеринбургскому государственному академическому театру оперы и балета исполняется 100 лет. Накануне юбилея в 2011 году театр пережил реставрацию.                       Его вид стал максимально приближен к тому, что был век назад.</a:t>
            </a:r>
            <a:br>
              <a:rPr lang="ru-RU" altLang="ru-RU" sz="2000" b="1" smtClean="0">
                <a:solidFill>
                  <a:srgbClr val="CC6600"/>
                </a:solidFill>
              </a:rPr>
            </a:br>
            <a:r>
              <a:rPr lang="ru-RU" altLang="ru-RU" sz="2000" b="1" smtClean="0">
                <a:solidFill>
                  <a:srgbClr val="800000"/>
                </a:solidFill>
              </a:rPr>
              <a:t>Екатеринбургский театр оперы и балета находится по адресу: проспект Ленина, 46а, напротив УрГУ (один из корпусов УрФУ).</a:t>
            </a:r>
          </a:p>
        </p:txBody>
      </p:sp>
      <p:pic>
        <p:nvPicPr>
          <p:cNvPr id="5123" name="Picture 4" descr="operniy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7543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_actual_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32766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096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800000"/>
                </a:solidFill>
              </a:rPr>
              <a:t/>
            </a:r>
            <a:br>
              <a:rPr lang="ru-RU" altLang="ru-RU" sz="2400" b="1" smtClean="0">
                <a:solidFill>
                  <a:srgbClr val="800000"/>
                </a:solidFill>
              </a:rPr>
            </a:br>
            <a:r>
              <a:rPr lang="ru-RU" altLang="ru-RU" sz="2400" b="1" smtClean="0">
                <a:solidFill>
                  <a:srgbClr val="800000"/>
                </a:solidFill>
              </a:rPr>
              <a:t>Уникальное здание театра  </a:t>
            </a:r>
            <a:br>
              <a:rPr lang="ru-RU" altLang="ru-RU" sz="2400" b="1" smtClean="0">
                <a:solidFill>
                  <a:srgbClr val="800000"/>
                </a:solidFill>
              </a:rPr>
            </a:br>
            <a:r>
              <a:rPr lang="ru-RU" altLang="ru-RU" sz="2400" b="1" smtClean="0">
                <a:solidFill>
                  <a:srgbClr val="800000"/>
                </a:solidFill>
              </a:rPr>
              <a:t/>
            </a:r>
            <a:br>
              <a:rPr lang="ru-RU" altLang="ru-RU" sz="2400" b="1" smtClean="0">
                <a:solidFill>
                  <a:srgbClr val="800000"/>
                </a:solidFill>
              </a:rPr>
            </a:br>
            <a:endParaRPr lang="ru-RU" altLang="ru-RU" sz="2400" b="1" smtClean="0">
              <a:solidFill>
                <a:srgbClr val="8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15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>
                <a:solidFill>
                  <a:srgbClr val="CC6600"/>
                </a:solidFill>
              </a:rPr>
              <a:t>         Театр оперы и балета служит настоящим украшением                города, является одной из визитных карточек Екатеринбурга. Здание было построено в 1912 году екатеринбургским архитектором К.Т. Бабыкиным по проекту архитектора                           В. Семенова.</a:t>
            </a:r>
            <a:r>
              <a:rPr lang="ru-RU" altLang="ru-RU" sz="2000" smtClean="0"/>
              <a:t> </a:t>
            </a:r>
            <a:r>
              <a:rPr lang="ru-RU" altLang="ru-RU" sz="2000" b="1" smtClean="0">
                <a:solidFill>
                  <a:srgbClr val="CC6600"/>
                </a:solidFill>
              </a:rPr>
              <a:t>Фасад театра выходит на проспект Ленина. Центральный выступ, акцентирующий вход, декорирован нарядными балконами с балюстрадами, лепными украшениями, аттиком, завершенным в центре скульптурной группой из трех муз. Все фасадные плоскости декорированы многочисленными лепными деталями: розетками, растительными орнаментами, скульптурными барельефами. Венчающая часть здания украшена балюстрадами с изящными башенками.                   </a:t>
            </a:r>
          </a:p>
        </p:txBody>
      </p:sp>
      <p:pic>
        <p:nvPicPr>
          <p:cNvPr id="6148" name="Picture 4" descr="DSC006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4" b="15749"/>
          <a:stretch>
            <a:fillRect/>
          </a:stretch>
        </p:blipFill>
        <p:spPr bwMode="auto">
          <a:xfrm>
            <a:off x="3886200" y="4114800"/>
            <a:ext cx="38100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2954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gall_img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505">
            <a:off x="1295400" y="4495800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i (5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57150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457200" y="6324600"/>
            <a:ext cx="4879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6600"/>
                </a:solidFill>
              </a:rPr>
              <a:t>Вид на театр со стороны проспекта Ленина </a:t>
            </a:r>
          </a:p>
        </p:txBody>
      </p:sp>
      <p:pic>
        <p:nvPicPr>
          <p:cNvPr id="7172" name="Picture 10" descr="225px-Ekb_Opera_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8956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6172200" y="4038600"/>
            <a:ext cx="2587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6600"/>
                </a:solidFill>
              </a:rPr>
              <a:t>  Скульптура муз на </a:t>
            </a:r>
          </a:p>
          <a:p>
            <a:pPr eaLnBrk="1" hangingPunct="1"/>
            <a:r>
              <a:rPr lang="ru-RU" altLang="ru-RU">
                <a:solidFill>
                  <a:srgbClr val="CC6600"/>
                </a:solidFill>
              </a:rPr>
              <a:t>фасаде здания театра</a:t>
            </a:r>
          </a:p>
        </p:txBody>
      </p:sp>
      <p:pic>
        <p:nvPicPr>
          <p:cNvPr id="7174" name="Picture 1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447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304800" y="304800"/>
            <a:ext cx="723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800000"/>
                </a:solidFill>
              </a:rPr>
              <a:t>Екатеринбургский государственный академический театр оперы и балета сегодня</a:t>
            </a:r>
          </a:p>
        </p:txBody>
      </p:sp>
      <p:pic>
        <p:nvPicPr>
          <p:cNvPr id="7176" name="Picture 15" descr="45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819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563563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800000"/>
                </a:solidFill>
              </a:rPr>
              <a:t>Лучшие театральные постановки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2296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>
                <a:solidFill>
                  <a:srgbClr val="CC6600"/>
                </a:solidFill>
              </a:rPr>
              <a:t>       В репертуаре разных лет 154 оперы и 74 балетных спектакля - шедевры мировой классики и произведения отечественных композиторов -  П.Чайковского, М.Мусоргского, Р.Вагнера, Дж.Верди, Дж.Пуччини, С.Прокофьева, Д.Шостаковича, Т.Хренникова, Р.Глиэра, Б.Асафьева, С.Василенко, Р.Щедрина, А.Петрова. </a:t>
            </a:r>
          </a:p>
        </p:txBody>
      </p:sp>
      <p:pic>
        <p:nvPicPr>
          <p:cNvPr id="8196" name="Picture 11" descr="gall_im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39624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 descr="_photocat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052">
            <a:off x="228600" y="4267200"/>
            <a:ext cx="395605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5" descr="gall_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6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2954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04800" y="381000"/>
            <a:ext cx="69342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CC6600"/>
                </a:solidFill>
              </a:rPr>
              <a:t>    Постановки оперных спектаклей театра </a:t>
            </a:r>
          </a:p>
          <a:p>
            <a:pPr eaLnBrk="1" hangingPunct="1"/>
            <a:r>
              <a:rPr lang="ru-RU" altLang="ru-RU" sz="2000">
                <a:solidFill>
                  <a:srgbClr val="CC6600"/>
                </a:solidFill>
              </a:rPr>
              <a:t>удостоены Государственной премии СССР: </a:t>
            </a:r>
          </a:p>
          <a:p>
            <a:pPr eaLnBrk="1" hangingPunct="1"/>
            <a:r>
              <a:rPr lang="ru-RU" altLang="ru-RU" sz="2000">
                <a:solidFill>
                  <a:srgbClr val="CC6600"/>
                </a:solidFill>
              </a:rPr>
              <a:t>"Отелло" Дж.Верди (1946);</a:t>
            </a:r>
          </a:p>
          <a:p>
            <a:pPr eaLnBrk="1" hangingPunct="1"/>
            <a:r>
              <a:rPr lang="ru-RU" altLang="ru-RU" sz="2000">
                <a:solidFill>
                  <a:srgbClr val="CC6600"/>
                </a:solidFill>
              </a:rPr>
              <a:t> "Пророк" В.Кобекина (1987). </a:t>
            </a:r>
          </a:p>
          <a:p>
            <a:pPr eaLnBrk="1" hangingPunct="1"/>
            <a:r>
              <a:rPr lang="ru-RU" altLang="ru-RU" sz="2000">
                <a:solidFill>
                  <a:srgbClr val="CC6600"/>
                </a:solidFill>
              </a:rPr>
              <a:t> </a:t>
            </a:r>
          </a:p>
          <a:p>
            <a:pPr eaLnBrk="1" hangingPunct="1"/>
            <a:r>
              <a:rPr lang="ru-RU" altLang="ru-RU" sz="2000">
                <a:solidFill>
                  <a:srgbClr val="CC6600"/>
                </a:solidFill>
              </a:rPr>
              <a:t>Призами Всесоюзных конкурсов отмечены </a:t>
            </a:r>
          </a:p>
          <a:p>
            <a:pPr eaLnBrk="1" hangingPunct="1"/>
            <a:r>
              <a:rPr lang="ru-RU" altLang="ru-RU" sz="2000">
                <a:solidFill>
                  <a:srgbClr val="CC6600"/>
                </a:solidFill>
              </a:rPr>
              <a:t>"Хованщина" М.Мусоргского (1964), </a:t>
            </a:r>
          </a:p>
          <a:p>
            <a:pPr eaLnBrk="1" hangingPunct="1"/>
            <a:r>
              <a:rPr lang="ru-RU" altLang="ru-RU" sz="2000">
                <a:solidFill>
                  <a:srgbClr val="CC6600"/>
                </a:solidFill>
              </a:rPr>
              <a:t>"Барышня и хулиган" (1964), </a:t>
            </a:r>
          </a:p>
          <a:p>
            <a:pPr eaLnBrk="1" hangingPunct="1"/>
            <a:r>
              <a:rPr lang="ru-RU" altLang="ru-RU" sz="2000">
                <a:solidFill>
                  <a:srgbClr val="CC6600"/>
                </a:solidFill>
              </a:rPr>
              <a:t>"Ленинградская симфония" (1968) Д.Шостаковича, </a:t>
            </a:r>
          </a:p>
          <a:p>
            <a:pPr eaLnBrk="1" hangingPunct="1"/>
            <a:r>
              <a:rPr lang="ru-RU" altLang="ru-RU" sz="2000">
                <a:solidFill>
                  <a:srgbClr val="CC6600"/>
                </a:solidFill>
              </a:rPr>
              <a:t>"В бурю" Т.Хренникова (1977), </a:t>
            </a:r>
          </a:p>
          <a:p>
            <a:pPr eaLnBrk="1" hangingPunct="1"/>
            <a:r>
              <a:rPr lang="ru-RU" altLang="ru-RU" sz="2000">
                <a:solidFill>
                  <a:srgbClr val="CC6600"/>
                </a:solidFill>
              </a:rPr>
              <a:t>"Петр Первый" (1978),</a:t>
            </a:r>
          </a:p>
          <a:p>
            <a:pPr eaLnBrk="1" hangingPunct="1"/>
            <a:r>
              <a:rPr lang="ru-RU" altLang="ru-RU" sz="2000">
                <a:solidFill>
                  <a:srgbClr val="CC6600"/>
                </a:solidFill>
              </a:rPr>
              <a:t> "Пушкин" А.Петрова (1980).</a:t>
            </a:r>
          </a:p>
        </p:txBody>
      </p:sp>
      <p:pic>
        <p:nvPicPr>
          <p:cNvPr id="9219" name="Picture 8" descr="gall_img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01">
            <a:off x="5943600" y="47244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9" descr="knyaz_Igo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218598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 descr="_announcements_2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933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4" descr="_newstape_3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991">
            <a:off x="304800" y="4343400"/>
            <a:ext cx="3429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5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954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6" descr="i 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027">
            <a:off x="3733800" y="38100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228600" y="228600"/>
            <a:ext cx="86106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CC6600"/>
                </a:solidFill>
              </a:rPr>
              <a:t>   Каждый театральный сезон приносит новые                               достижения, рождает новые проекты и постановки.                                                               Из последних театральных премьер –                                          «Снегурочка» Н.А. Римского-Корсакова, «Травиата»  Дж. Верди, «Корсар»А. Адана, «Тоска» Дж. Пуччини, «Хованщина»                    М.П. Мусоргского, «Мадам Баттерфлай» Дж. Пуччини,                                               «Каменный цветок»  С. Прокофьева,  «Пиковая дама»                         П. Чайковского, «Жизель»  А. Адана, «Свадьба Фигаро» В.А.Моцарта, «Царская невеста» Н. Римского-Корсакова,                                       «Лебединое озеро» П. Чайковского, «Дон Жуан» В. Моцарта,                  «Руслан и Людмила» М. И. Глинки, «Любовь к трем апельсинам»                 С. Прокофьева, «Баядерка» Л. Минкуса.</a:t>
            </a:r>
          </a:p>
        </p:txBody>
      </p:sp>
      <p:pic>
        <p:nvPicPr>
          <p:cNvPr id="10243" name="Picture 7" descr="iDbj77FvAL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999">
            <a:off x="228600" y="4191000"/>
            <a:ext cx="36576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7526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da584c2804fcbdf31e8a5c1df26725f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 descr="_photocat_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1981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snegu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3800"/>
            <a:ext cx="1905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658</TotalTime>
  <Words>722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Bodoni MT Condensed</vt:lpstr>
      <vt:lpstr>Оформление по умолчанию</vt:lpstr>
      <vt:lpstr>Презентация PowerPoint</vt:lpstr>
      <vt:lpstr>История театра</vt:lpstr>
      <vt:lpstr>Презентация PowerPoint</vt:lpstr>
      <vt:lpstr>   В 2012 году Екатеринбургскому государственному академическому театру оперы и балета исполняется 100 лет. Накануне юбилея в 2011 году театр пережил реставрацию.                       Его вид стал максимально приближен к тому, что был век назад. Екатеринбургский театр оперы и балета находится по адресу: проспект Ленина, 46а, напротив УрГУ (один из корпусов УрФУ).</vt:lpstr>
      <vt:lpstr> Уникальное здание театра    </vt:lpstr>
      <vt:lpstr>Презентация PowerPoint</vt:lpstr>
      <vt:lpstr>Лучшие театральные постановки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Сегодня Екатеринбургский государственный академический театр оперы и балета радует премьерами и зрителей, и театральных критиков. Юбилейный сотый театральный сезон 2011-1012 года был отмечен первой в биографии театра «Золотой Маской». </vt:lpstr>
      <vt:lpstr>  Во все времена здесь работали выдающиеся мастера.                                      В Екатеринбурге начинали свой творческий путь певцы Сергей Лемешев, Иван Козловский, Ирина Архипова, Борис Штоколов, Юрий Гуляев, дирижёр Арий Пазовский, режиссёры Владимир Лосский и Леонид Баратов, артисты балета Нина Млодзинская, Владимир Преображенский, Александр Томский, Нина Меновщикова. </vt:lpstr>
      <vt:lpstr>Презентация PowerPoint</vt:lpstr>
      <vt:lpstr>Курлапов Н. И. Созвездие мастеров екатеринбургской оперы [Текст] / Н. И. Курлапов. - Екатеринбург : Дорога, 1999. - 105 с. </vt:lpstr>
      <vt:lpstr>Лемешев С. Я., Грошева Е. А. Статьи. Воспоминания. Письма [Текст] / С. Я. Лемешев ; сост. и ред. Е. А. Грошевой. - М. : Совет. композитор, 1987. - 400 с. </vt:lpstr>
      <vt:lpstr>Козловский И. С. Кострова Г.С. Музыка - радость и боль моя : Воспоминания, письма, ст., интервью / И.С.Козловский;                              Ред.-сост. Г.С.Кострова. - М. : ОЛМА-ПРЕСС Звездный мир, 2003. - 383с.,32 л.фот. </vt:lpstr>
      <vt:lpstr>Коннов А. П. Борис Штоколов [Текст] : творч. Портрет /                            А. Коннов. - М. : Музыка, 1987. - 32 с. </vt:lpstr>
      <vt:lpstr> Все о балете [Текст] : словарь-справочник /  сост. Е. Я. Суриц ; под ред. Ю. И. Слонимского. - М.; Л. : Музыка, 1966. - 456 с. </vt:lpstr>
      <vt:lpstr>Лебедев Д. Н. Мастера русской оперной сцены  [Текст] / Д. Лебедев. - Л. : Музыка, 1973. - 120 с. </vt:lpstr>
      <vt:lpstr>Ярустовский Б. М. Очерки по драматургии оперы XX века [Текст] / Б. Ярустовский. - М. : Музыка  Кн. 2 .- 1978 .- 264 с. </vt:lpstr>
      <vt:lpstr>Русский балет : Энцикл. / Редкол.: Е.П.Белова,Г.Н.Добровольская,В.М.Красовская. –  М. : Большая Рос.Энцикл.:Согласие, 1997. - 632с.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76</cp:revision>
  <cp:lastPrinted>1601-01-01T00:00:00Z</cp:lastPrinted>
  <dcterms:created xsi:type="dcterms:W3CDTF">1601-01-01T00:00:00Z</dcterms:created>
  <dcterms:modified xsi:type="dcterms:W3CDTF">2021-06-07T13:40:43Z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